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79" r:id="rId3"/>
    <p:sldId id="273" r:id="rId4"/>
    <p:sldId id="263" r:id="rId5"/>
    <p:sldId id="281" r:id="rId6"/>
    <p:sldId id="257" r:id="rId7"/>
    <p:sldId id="262" r:id="rId8"/>
    <p:sldId id="275" r:id="rId9"/>
    <p:sldId id="264" r:id="rId10"/>
    <p:sldId id="278" r:id="rId11"/>
    <p:sldId id="265" r:id="rId12"/>
    <p:sldId id="269" r:id="rId13"/>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4" d="100"/>
          <a:sy n="124" d="100"/>
        </p:scale>
        <p:origin x="122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53C904BE-D25D-4183-8766-A50E0590E3D9}" type="datetimeFigureOut">
              <a:rPr lang="en-US" smtClean="0"/>
              <a:t>3/6/2020</a:t>
            </a:fld>
            <a:endParaRPr lang="en-US" dirty="0"/>
          </a:p>
        </p:txBody>
      </p:sp>
      <p:sp>
        <p:nvSpPr>
          <p:cNvPr id="4" name="Footer Placeholder 3"/>
          <p:cNvSpPr>
            <a:spLocks noGrp="1"/>
          </p:cNvSpPr>
          <p:nvPr>
            <p:ph type="ftr" sz="quarter" idx="2"/>
          </p:nvPr>
        </p:nvSpPr>
        <p:spPr>
          <a:xfrm>
            <a:off x="0" y="8805863"/>
            <a:ext cx="3027363"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050" y="8805863"/>
            <a:ext cx="3027363" cy="463550"/>
          </a:xfrm>
          <a:prstGeom prst="rect">
            <a:avLst/>
          </a:prstGeom>
        </p:spPr>
        <p:txBody>
          <a:bodyPr vert="horz" lIns="91440" tIns="45720" rIns="91440" bIns="45720" rtlCol="0" anchor="b"/>
          <a:lstStyle>
            <a:lvl1pPr algn="r">
              <a:defRPr sz="1200"/>
            </a:lvl1pPr>
          </a:lstStyle>
          <a:p>
            <a:fld id="{3B1474B4-14B2-407D-BF6D-68108E095CAE}" type="slidenum">
              <a:rPr lang="en-US" smtClean="0"/>
              <a:t>‹#›</a:t>
            </a:fld>
            <a:endParaRPr lang="en-US" dirty="0"/>
          </a:p>
        </p:txBody>
      </p:sp>
    </p:spTree>
    <p:extLst>
      <p:ext uri="{BB962C8B-B14F-4D97-AF65-F5344CB8AC3E}">
        <p14:creationId xmlns:p14="http://schemas.microsoft.com/office/powerpoint/2010/main" val="2104376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B1EDB5E5-C916-4EBB-A33D-C121DE60A6D8}" type="datetimeFigureOut">
              <a:rPr lang="en-US" smtClean="0"/>
              <a:t>3/6/2020</a:t>
            </a:fld>
            <a:endParaRPr lang="en-US"/>
          </a:p>
        </p:txBody>
      </p:sp>
      <p:sp>
        <p:nvSpPr>
          <p:cNvPr id="4" name="Slide Image Placeholder 3"/>
          <p:cNvSpPr>
            <a:spLocks noGrp="1" noRot="1" noChangeAspect="1"/>
          </p:cNvSpPr>
          <p:nvPr>
            <p:ph type="sldImg" idx="2"/>
          </p:nvPr>
        </p:nvSpPr>
        <p:spPr>
          <a:xfrm>
            <a:off x="1406525" y="1158875"/>
            <a:ext cx="4171950" cy="3128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2463"/>
            <a:ext cx="5588000" cy="3649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05863"/>
            <a:ext cx="3027363" cy="465137"/>
          </a:xfrm>
          <a:prstGeom prst="rect">
            <a:avLst/>
          </a:prstGeom>
        </p:spPr>
        <p:txBody>
          <a:bodyPr vert="horz" lIns="91440" tIns="45720" rIns="91440" bIns="45720" rtlCol="0" anchor="b"/>
          <a:lstStyle>
            <a:lvl1pPr algn="r">
              <a:defRPr sz="1200"/>
            </a:lvl1pPr>
          </a:lstStyle>
          <a:p>
            <a:fld id="{73926ED1-2EB7-40CC-AFB9-2E88836A8D6E}" type="slidenum">
              <a:rPr lang="en-US" smtClean="0"/>
              <a:t>‹#›</a:t>
            </a:fld>
            <a:endParaRPr lang="en-US"/>
          </a:p>
        </p:txBody>
      </p:sp>
    </p:spTree>
    <p:extLst>
      <p:ext uri="{BB962C8B-B14F-4D97-AF65-F5344CB8AC3E}">
        <p14:creationId xmlns:p14="http://schemas.microsoft.com/office/powerpoint/2010/main" val="2205679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D592814-8BD6-4EA5-B772-2CA4A5A6E0AF}" type="datetimeFigureOut">
              <a:rPr lang="en-US" smtClean="0"/>
              <a:pPr/>
              <a:t>3/6/2020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1256F1-7D57-41D0-9303-E322868B28E8}"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592814-8BD6-4EA5-B772-2CA4A5A6E0AF}" type="datetimeFigureOut">
              <a:rPr lang="en-US" smtClean="0"/>
              <a:pPr/>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1256F1-7D57-41D0-9303-E322868B28E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1256F1-7D57-41D0-9303-E322868B28E8}"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592814-8BD6-4EA5-B772-2CA4A5A6E0AF}" type="datetimeFigureOut">
              <a:rPr lang="en-US" smtClean="0"/>
              <a:pPr/>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D592814-8BD6-4EA5-B772-2CA4A5A6E0AF}" type="datetimeFigureOut">
              <a:rPr lang="en-US" smtClean="0"/>
              <a:pPr/>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1256F1-7D57-41D0-9303-E322868B28E8}"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4D592814-8BD6-4EA5-B772-2CA4A5A6E0AF}" type="datetimeFigureOut">
              <a:rPr lang="en-US" smtClean="0"/>
              <a:pPr/>
              <a:t>3/6/2020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1256F1-7D57-41D0-9303-E322868B28E8}"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D592814-8BD6-4EA5-B772-2CA4A5A6E0AF}" type="datetimeFigureOut">
              <a:rPr lang="en-US" smtClean="0"/>
              <a:pPr/>
              <a:t>3/6/2020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1256F1-7D57-41D0-9303-E322868B28E8}"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D592814-8BD6-4EA5-B772-2CA4A5A6E0AF}" type="datetimeFigureOut">
              <a:rPr lang="en-US" smtClean="0"/>
              <a:pPr/>
              <a:t>3/6/2020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1256F1-7D57-41D0-9303-E322868B28E8}"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592814-8BD6-4EA5-B772-2CA4A5A6E0AF}" type="datetimeFigureOut">
              <a:rPr lang="en-US" smtClean="0"/>
              <a:pPr/>
              <a:t>3/6/2020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1256F1-7D57-41D0-9303-E322868B28E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D592814-8BD6-4EA5-B772-2CA4A5A6E0AF}" type="datetimeFigureOut">
              <a:rPr lang="en-US" smtClean="0"/>
              <a:pPr/>
              <a:t>3/6/2020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1256F1-7D57-41D0-9303-E322868B28E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1256F1-7D57-41D0-9303-E322868B28E8}"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4D592814-8BD6-4EA5-B772-2CA4A5A6E0AF}" type="datetimeFigureOut">
              <a:rPr lang="en-US" smtClean="0"/>
              <a:pPr/>
              <a:t>3/6/2020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1256F1-7D57-41D0-9303-E322868B28E8}"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4D592814-8BD6-4EA5-B772-2CA4A5A6E0AF}" type="datetimeFigureOut">
              <a:rPr lang="en-US" smtClean="0"/>
              <a:pPr/>
              <a:t>3/6/2020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D592814-8BD6-4EA5-B772-2CA4A5A6E0AF}" type="datetimeFigureOut">
              <a:rPr lang="en-US" smtClean="0"/>
              <a:pPr/>
              <a:t>3/6/2020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1256F1-7D57-41D0-9303-E322868B28E8}"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RomanTerry@co.kane.il.u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000" dirty="0" smtClean="0"/>
              <a:t>Division of Health Promotion</a:t>
            </a:r>
            <a:endParaRPr lang="en-US" sz="2000" dirty="0"/>
          </a:p>
        </p:txBody>
      </p:sp>
      <p:sp>
        <p:nvSpPr>
          <p:cNvPr id="2" name="Title 1"/>
          <p:cNvSpPr>
            <a:spLocks noGrp="1"/>
          </p:cNvSpPr>
          <p:nvPr>
            <p:ph type="ctrTitle"/>
          </p:nvPr>
        </p:nvSpPr>
        <p:spPr>
          <a:xfrm>
            <a:off x="990600" y="533400"/>
            <a:ext cx="7772400" cy="1752600"/>
          </a:xfrm>
        </p:spPr>
        <p:txBody>
          <a:bodyPr>
            <a:normAutofit/>
          </a:bodyPr>
          <a:lstStyle/>
          <a:p>
            <a:r>
              <a:rPr lang="en-US" sz="3600" dirty="0" smtClean="0"/>
              <a:t>Tobacco Prop Lending Library, </a:t>
            </a:r>
            <a:br>
              <a:rPr lang="en-US" sz="3600" dirty="0" smtClean="0"/>
            </a:br>
            <a:r>
              <a:rPr lang="en-US" sz="3600" dirty="0" smtClean="0"/>
              <a:t>Kane County Health Department</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1610" y="3695700"/>
            <a:ext cx="3240780" cy="144726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Tablecloths (6):</a:t>
            </a:r>
            <a:endParaRPr lang="en-US" dirty="0"/>
          </a:p>
        </p:txBody>
      </p:sp>
      <p:sp>
        <p:nvSpPr>
          <p:cNvPr id="3" name="Text Placeholder 2"/>
          <p:cNvSpPr>
            <a:spLocks noGrp="1"/>
          </p:cNvSpPr>
          <p:nvPr>
            <p:ph type="body" sz="half" idx="3"/>
          </p:nvPr>
        </p:nvSpPr>
        <p:spPr/>
        <p:txBody>
          <a:bodyPr/>
          <a:lstStyle/>
          <a:p>
            <a:pPr algn="ctr"/>
            <a:r>
              <a:rPr lang="en-US" dirty="0" smtClean="0"/>
              <a:t>Assorted Tobacco &amp; Smoking Brochures:</a:t>
            </a:r>
          </a:p>
        </p:txBody>
      </p:sp>
      <p:pic>
        <p:nvPicPr>
          <p:cNvPr id="7" name="Content Placeholder 6"/>
          <p:cNvPicPr>
            <a:picLocks noGrp="1" noChangeAspect="1"/>
          </p:cNvPicPr>
          <p:nvPr>
            <p:ph sz="quarter" idx="2"/>
          </p:nvPr>
        </p:nvPicPr>
        <p:blipFill rotWithShape="1">
          <a:blip r:embed="rId2" cstate="print">
            <a:extLst>
              <a:ext uri="{28A0092B-C50C-407E-A947-70E740481C1C}">
                <a14:useLocalDpi xmlns:a14="http://schemas.microsoft.com/office/drawing/2010/main" val="0"/>
              </a:ext>
            </a:extLst>
          </a:blip>
          <a:srcRect b="23783"/>
          <a:stretch/>
        </p:blipFill>
        <p:spPr>
          <a:xfrm>
            <a:off x="717687" y="4174568"/>
            <a:ext cx="3168514" cy="1616632"/>
          </a:xfrm>
        </p:spPr>
      </p:pic>
      <p:sp>
        <p:nvSpPr>
          <p:cNvPr id="6" name="Title 5"/>
          <p:cNvSpPr>
            <a:spLocks noGrp="1"/>
          </p:cNvSpPr>
          <p:nvPr>
            <p:ph type="title"/>
          </p:nvPr>
        </p:nvSpPr>
        <p:spPr/>
        <p:txBody>
          <a:bodyPr/>
          <a:lstStyle/>
          <a:p>
            <a:pPr algn="l"/>
            <a:r>
              <a:rPr lang="en-US" dirty="0"/>
              <a:t>	</a:t>
            </a:r>
            <a:r>
              <a:rPr lang="en-US" dirty="0" smtClean="0"/>
              <a:t>	T17				T18</a:t>
            </a:r>
            <a:endParaRPr lang="en-US" dirty="0"/>
          </a:p>
        </p:txBody>
      </p:sp>
      <p:sp>
        <p:nvSpPr>
          <p:cNvPr id="4" name="TextBox 3"/>
          <p:cNvSpPr txBox="1"/>
          <p:nvPr/>
        </p:nvSpPr>
        <p:spPr>
          <a:xfrm>
            <a:off x="533400" y="2438400"/>
            <a:ext cx="3505200" cy="1015663"/>
          </a:xfrm>
          <a:prstGeom prst="rect">
            <a:avLst/>
          </a:prstGeom>
          <a:noFill/>
        </p:spPr>
        <p:txBody>
          <a:bodyPr wrap="square" rtlCol="0">
            <a:spAutoFit/>
          </a:bodyPr>
          <a:lstStyle/>
          <a:p>
            <a:r>
              <a:rPr lang="en-US" sz="2000" b="1" dirty="0" smtClean="0"/>
              <a:t>Kane County Health Department tablecloths can be used for events planned.</a:t>
            </a:r>
            <a:endParaRPr lang="en-US" sz="2000" b="1" dirty="0"/>
          </a:p>
        </p:txBody>
      </p:sp>
      <p:sp>
        <p:nvSpPr>
          <p:cNvPr id="5" name="Content Placeholder 4"/>
          <p:cNvSpPr>
            <a:spLocks noGrp="1"/>
          </p:cNvSpPr>
          <p:nvPr>
            <p:ph sz="quarter" idx="4"/>
          </p:nvPr>
        </p:nvSpPr>
        <p:spPr/>
        <p:txBody>
          <a:bodyPr>
            <a:normAutofit/>
          </a:bodyPr>
          <a:lstStyle/>
          <a:p>
            <a:pPr marL="0" indent="0">
              <a:buNone/>
            </a:pPr>
            <a:r>
              <a:rPr lang="en-US" sz="2000" b="1" dirty="0" smtClean="0"/>
              <a:t>Several different brochures and literature is available for all target audiences</a:t>
            </a:r>
            <a:endParaRPr lang="en-US" sz="2000" b="1"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641" r="11045"/>
          <a:stretch/>
        </p:blipFill>
        <p:spPr>
          <a:xfrm>
            <a:off x="5181600" y="3581400"/>
            <a:ext cx="3429000" cy="2628973"/>
          </a:xfrm>
          <a:prstGeom prst="rect">
            <a:avLst/>
          </a:prstGeom>
        </p:spPr>
      </p:pic>
    </p:spTree>
    <p:extLst>
      <p:ext uri="{BB962C8B-B14F-4D97-AF65-F5344CB8AC3E}">
        <p14:creationId xmlns:p14="http://schemas.microsoft.com/office/powerpoint/2010/main" val="649531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T19</a:t>
            </a:r>
            <a:endParaRPr lang="en-US" dirty="0"/>
          </a:p>
        </p:txBody>
      </p:sp>
      <p:sp>
        <p:nvSpPr>
          <p:cNvPr id="4" name="Content Placeholder 3"/>
          <p:cNvSpPr>
            <a:spLocks noGrp="1"/>
          </p:cNvSpPr>
          <p:nvPr>
            <p:ph sz="quarter" idx="4"/>
          </p:nvPr>
        </p:nvSpPr>
        <p:spPr>
          <a:xfrm>
            <a:off x="317596" y="3234256"/>
            <a:ext cx="4038600" cy="3822192"/>
          </a:xfrm>
        </p:spPr>
        <p:txBody>
          <a:bodyPr/>
          <a:lstStyle/>
          <a:p>
            <a:pPr marL="0" lvl="0" indent="0">
              <a:buClr>
                <a:srgbClr val="4A7CB7"/>
              </a:buClr>
              <a:buNone/>
            </a:pPr>
            <a:r>
              <a:rPr lang="en-US" sz="2000" b="1" dirty="0">
                <a:solidFill>
                  <a:prstClr val="black"/>
                </a:solidFill>
              </a:rPr>
              <a:t>Display board on the negative effects smoking has on the environment, young children and babies, and even on pets.</a:t>
            </a:r>
          </a:p>
          <a:p>
            <a:endParaRPr lang="en-US" dirty="0"/>
          </a:p>
        </p:txBody>
      </p:sp>
      <p:sp>
        <p:nvSpPr>
          <p:cNvPr id="7" name="Text Placeholder 6"/>
          <p:cNvSpPr>
            <a:spLocks noGrp="1"/>
          </p:cNvSpPr>
          <p:nvPr>
            <p:ph type="body" sz="half" idx="3"/>
          </p:nvPr>
        </p:nvSpPr>
        <p:spPr>
          <a:xfrm>
            <a:off x="2590800" y="1745144"/>
            <a:ext cx="4041775" cy="731520"/>
          </a:xfrm>
        </p:spPr>
        <p:txBody>
          <a:bodyPr/>
          <a:lstStyle/>
          <a:p>
            <a:pPr lvl="0" algn="ctr">
              <a:buClr>
                <a:srgbClr val="4A7CB7"/>
              </a:buClr>
            </a:pPr>
            <a:r>
              <a:rPr lang="en-US" dirty="0">
                <a:solidFill>
                  <a:prstClr val="white"/>
                </a:solidFill>
              </a:rPr>
              <a:t>Smoking Hurts Everyone Display Board:</a:t>
            </a:r>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119" t="12933" r="1939" b="33111"/>
          <a:stretch/>
        </p:blipFill>
        <p:spPr>
          <a:xfrm>
            <a:off x="4995377" y="3234256"/>
            <a:ext cx="3810000" cy="149678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normAutofit/>
          </a:bodyPr>
          <a:lstStyle/>
          <a:p>
            <a:r>
              <a:rPr lang="en-US" dirty="0" smtClean="0"/>
              <a:t>You can borrow the props in our tobacco lending library by contacting Terry roman</a:t>
            </a:r>
          </a:p>
          <a:p>
            <a:r>
              <a:rPr lang="en-US" dirty="0" smtClean="0"/>
              <a:t>email: </a:t>
            </a:r>
            <a:r>
              <a:rPr lang="en-US" dirty="0" smtClean="0">
                <a:hlinkClick r:id="rId2"/>
              </a:rPr>
              <a:t>RomanTerry@co.kane.il.us</a:t>
            </a:r>
            <a:endParaRPr lang="en-US" dirty="0" smtClean="0"/>
          </a:p>
          <a:p>
            <a:r>
              <a:rPr lang="en-US" dirty="0" smtClean="0"/>
              <a:t>phone: (630) 264-7653</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9018" y="4416425"/>
            <a:ext cx="2538989" cy="113385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1752" y="1752744"/>
            <a:ext cx="4040188" cy="732974"/>
          </a:xfrm>
        </p:spPr>
        <p:txBody>
          <a:bodyPr/>
          <a:lstStyle/>
          <a:p>
            <a:pPr algn="ctr"/>
            <a:r>
              <a:rPr lang="en-US" dirty="0" smtClean="0"/>
              <a:t>Face the Facts: Smoking Is Ugly (2):</a:t>
            </a:r>
          </a:p>
          <a:p>
            <a:endParaRPr lang="en-US" dirty="0"/>
          </a:p>
        </p:txBody>
      </p:sp>
      <p:sp>
        <p:nvSpPr>
          <p:cNvPr id="4" name="Content Placeholder 3"/>
          <p:cNvSpPr>
            <a:spLocks noGrp="1"/>
          </p:cNvSpPr>
          <p:nvPr>
            <p:ph sz="quarter" idx="2"/>
          </p:nvPr>
        </p:nvSpPr>
        <p:spPr>
          <a:xfrm>
            <a:off x="457200" y="2286000"/>
            <a:ext cx="4041648" cy="3818404"/>
          </a:xfrm>
        </p:spPr>
        <p:txBody>
          <a:bodyPr/>
          <a:lstStyle/>
          <a:p>
            <a:pPr marL="0" lvl="0" indent="0">
              <a:spcBef>
                <a:spcPts val="0"/>
              </a:spcBef>
              <a:buClrTx/>
              <a:buSzTx/>
              <a:buNone/>
            </a:pPr>
            <a:r>
              <a:rPr lang="en-US" sz="1800" b="1" dirty="0" smtClean="0">
                <a:solidFill>
                  <a:prstClr val="black"/>
                </a:solidFill>
              </a:rPr>
              <a:t>Display shows how smoking can affect your appearance. When the outer face model is peeled off, you discover the wrinkles, pale gray skin, hollow cheeks, and skin cancer that can be caused by smoking. </a:t>
            </a:r>
          </a:p>
          <a:p>
            <a:endParaRPr lang="en-US" dirty="0"/>
          </a:p>
        </p:txBody>
      </p:sp>
      <p:sp>
        <p:nvSpPr>
          <p:cNvPr id="6" name="Title 5"/>
          <p:cNvSpPr>
            <a:spLocks noGrp="1"/>
          </p:cNvSpPr>
          <p:nvPr>
            <p:ph type="title"/>
          </p:nvPr>
        </p:nvSpPr>
        <p:spPr/>
        <p:txBody>
          <a:bodyPr/>
          <a:lstStyle/>
          <a:p>
            <a:pPr algn="l"/>
            <a:r>
              <a:rPr lang="en-US" dirty="0" smtClean="0"/>
              <a:t>               T1 					T2                                </a:t>
            </a:r>
            <a:endParaRPr lang="en-US" dirty="0"/>
          </a:p>
        </p:txBody>
      </p:sp>
      <p:pic>
        <p:nvPicPr>
          <p:cNvPr id="7" name="Content Placeholder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4191000"/>
            <a:ext cx="2953097" cy="1976867"/>
          </a:xfrm>
          <a:prstGeom prst="rect">
            <a:avLst/>
          </a:prstGeom>
        </p:spPr>
      </p:pic>
      <p:pic>
        <p:nvPicPr>
          <p:cNvPr id="16" name="Picture 15"/>
          <p:cNvPicPr>
            <a:picLocks noChangeAspect="1"/>
          </p:cNvPicPr>
          <p:nvPr/>
        </p:nvPicPr>
        <p:blipFill>
          <a:blip r:embed="rId3"/>
          <a:stretch>
            <a:fillRect/>
          </a:stretch>
        </p:blipFill>
        <p:spPr>
          <a:xfrm>
            <a:off x="5296963" y="4227251"/>
            <a:ext cx="2856300" cy="1912701"/>
          </a:xfrm>
          <a:prstGeom prst="rect">
            <a:avLst/>
          </a:prstGeom>
        </p:spPr>
      </p:pic>
      <p:sp>
        <p:nvSpPr>
          <p:cNvPr id="18" name="Text Placeholder 1"/>
          <p:cNvSpPr>
            <a:spLocks noGrp="1"/>
          </p:cNvSpPr>
          <p:nvPr>
            <p:ph type="body" idx="1"/>
          </p:nvPr>
        </p:nvSpPr>
        <p:spPr>
          <a:xfrm>
            <a:off x="4654296" y="1752744"/>
            <a:ext cx="4040188" cy="732974"/>
          </a:xfrm>
        </p:spPr>
        <p:txBody>
          <a:bodyPr/>
          <a:lstStyle/>
          <a:p>
            <a:pPr algn="ctr"/>
            <a:r>
              <a:rPr lang="en-US" dirty="0" smtClean="0"/>
              <a:t>Tobacco Question Quest Cards:</a:t>
            </a:r>
          </a:p>
          <a:p>
            <a:endParaRPr lang="en-US" dirty="0"/>
          </a:p>
        </p:txBody>
      </p:sp>
      <p:sp>
        <p:nvSpPr>
          <p:cNvPr id="19" name="Content Placeholder 3"/>
          <p:cNvSpPr>
            <a:spLocks noGrp="1"/>
          </p:cNvSpPr>
          <p:nvPr>
            <p:ph sz="quarter" idx="2"/>
          </p:nvPr>
        </p:nvSpPr>
        <p:spPr>
          <a:xfrm>
            <a:off x="4664858" y="2361497"/>
            <a:ext cx="4041648" cy="3818404"/>
          </a:xfrm>
        </p:spPr>
        <p:txBody>
          <a:bodyPr/>
          <a:lstStyle/>
          <a:p>
            <a:pPr marL="0" lvl="0" indent="0">
              <a:spcBef>
                <a:spcPts val="0"/>
              </a:spcBef>
              <a:buClrTx/>
              <a:buSzTx/>
              <a:buNone/>
            </a:pPr>
            <a:r>
              <a:rPr lang="en-US" sz="1800" b="1" dirty="0" smtClean="0">
                <a:solidFill>
                  <a:prstClr val="black"/>
                </a:solidFill>
              </a:rPr>
              <a:t>Question game on tobacco facts with cards</a:t>
            </a:r>
          </a:p>
          <a:p>
            <a:endParaRPr lang="en-US" dirty="0"/>
          </a:p>
        </p:txBody>
      </p:sp>
    </p:spTree>
    <p:extLst>
      <p:ext uri="{BB962C8B-B14F-4D97-AF65-F5344CB8AC3E}">
        <p14:creationId xmlns:p14="http://schemas.microsoft.com/office/powerpoint/2010/main" val="1165475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3"/>
          </p:nvPr>
        </p:nvSpPr>
        <p:spPr>
          <a:xfrm>
            <a:off x="4724400" y="1630680"/>
            <a:ext cx="4041775" cy="731520"/>
          </a:xfrm>
        </p:spPr>
        <p:txBody>
          <a:bodyPr/>
          <a:lstStyle/>
          <a:p>
            <a:pPr algn="ctr"/>
            <a:r>
              <a:rPr lang="en-US" dirty="0" smtClean="0"/>
              <a:t>Giant Mr. Gross Mouth:</a:t>
            </a:r>
            <a:endParaRPr lang="en-US" dirty="0"/>
          </a:p>
        </p:txBody>
      </p:sp>
      <p:sp>
        <p:nvSpPr>
          <p:cNvPr id="6" name="Title 5"/>
          <p:cNvSpPr>
            <a:spLocks noGrp="1"/>
          </p:cNvSpPr>
          <p:nvPr>
            <p:ph type="title"/>
          </p:nvPr>
        </p:nvSpPr>
        <p:spPr/>
        <p:txBody>
          <a:bodyPr/>
          <a:lstStyle/>
          <a:p>
            <a:r>
              <a:rPr lang="en-US" dirty="0" smtClean="0"/>
              <a:t>T3                                 T4</a:t>
            </a:r>
            <a:endParaRPr lang="en-US" dirty="0"/>
          </a:p>
        </p:txBody>
      </p:sp>
      <p:pic>
        <p:nvPicPr>
          <p:cNvPr id="9" name="Content Placeholder 8"/>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410200" y="4191000"/>
            <a:ext cx="3009331" cy="2014510"/>
          </a:xfrm>
        </p:spPr>
      </p:pic>
      <p:sp>
        <p:nvSpPr>
          <p:cNvPr id="4" name="Rectangle 3"/>
          <p:cNvSpPr/>
          <p:nvPr/>
        </p:nvSpPr>
        <p:spPr>
          <a:xfrm>
            <a:off x="4724400" y="2362200"/>
            <a:ext cx="3962400" cy="1631216"/>
          </a:xfrm>
          <a:prstGeom prst="rect">
            <a:avLst/>
          </a:prstGeom>
        </p:spPr>
        <p:txBody>
          <a:bodyPr wrap="square">
            <a:spAutoFit/>
          </a:bodyPr>
          <a:lstStyle/>
          <a:p>
            <a:r>
              <a:rPr lang="en-US" sz="2000" b="1" dirty="0"/>
              <a:t>Life-size replica of the teeth tongue and gums </a:t>
            </a:r>
            <a:r>
              <a:rPr lang="en-US" sz="2000" b="1" dirty="0" smtClean="0"/>
              <a:t>feature </a:t>
            </a:r>
            <a:r>
              <a:rPr lang="en-US" sz="2000" b="1" dirty="0"/>
              <a:t>lifelike detail of the disgusting oral damage done by smokeless tobacco. </a:t>
            </a:r>
          </a:p>
        </p:txBody>
      </p:sp>
      <p:sp>
        <p:nvSpPr>
          <p:cNvPr id="7" name="Content Placeholder 6"/>
          <p:cNvSpPr>
            <a:spLocks noGrp="1"/>
          </p:cNvSpPr>
          <p:nvPr>
            <p:ph sz="quarter" idx="2"/>
          </p:nvPr>
        </p:nvSpPr>
        <p:spPr/>
        <p:txBody>
          <a:bodyPr/>
          <a:lstStyle/>
          <a:p>
            <a:pPr marL="0" lvl="0" indent="0">
              <a:buClr>
                <a:srgbClr val="4A7CB7"/>
              </a:buClr>
              <a:buNone/>
            </a:pPr>
            <a:r>
              <a:rPr lang="en-US" sz="2000" b="1" dirty="0">
                <a:solidFill>
                  <a:prstClr val="black"/>
                </a:solidFill>
              </a:rPr>
              <a:t>Plastic replica of a smoker’s mouth, </a:t>
            </a:r>
            <a:r>
              <a:rPr lang="en-US" sz="2000" b="1" dirty="0" smtClean="0">
                <a:solidFill>
                  <a:prstClr val="black"/>
                </a:solidFill>
              </a:rPr>
              <a:t>displaying receding </a:t>
            </a:r>
            <a:r>
              <a:rPr lang="en-US" sz="2000" b="1" dirty="0">
                <a:solidFill>
                  <a:prstClr val="black"/>
                </a:solidFill>
              </a:rPr>
              <a:t>gum </a:t>
            </a:r>
            <a:r>
              <a:rPr lang="en-US" sz="2000" b="1" dirty="0" smtClean="0">
                <a:solidFill>
                  <a:prstClr val="black"/>
                </a:solidFill>
              </a:rPr>
              <a:t>and inflammation, </a:t>
            </a:r>
            <a:r>
              <a:rPr lang="en-US" sz="2000" b="1" dirty="0">
                <a:solidFill>
                  <a:prstClr val="black"/>
                </a:solidFill>
              </a:rPr>
              <a:t>tooth loss, cavities, cancer of tongue, cancer of the palate, etc. </a:t>
            </a:r>
          </a:p>
          <a:p>
            <a:endParaRPr lang="en-US" dirty="0"/>
          </a:p>
        </p:txBody>
      </p:sp>
      <p:sp>
        <p:nvSpPr>
          <p:cNvPr id="8" name="Text Placeholder 7"/>
          <p:cNvSpPr>
            <a:spLocks noGrp="1"/>
          </p:cNvSpPr>
          <p:nvPr>
            <p:ph type="body" idx="1"/>
          </p:nvPr>
        </p:nvSpPr>
        <p:spPr>
          <a:xfrm>
            <a:off x="304800" y="1828800"/>
            <a:ext cx="4040188" cy="732974"/>
          </a:xfrm>
        </p:spPr>
        <p:txBody>
          <a:bodyPr/>
          <a:lstStyle/>
          <a:p>
            <a:pPr algn="ctr"/>
            <a:r>
              <a:rPr lang="en-US" dirty="0"/>
              <a:t>Mr. Gross Mouth (2):</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699" y="4300538"/>
            <a:ext cx="25908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626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449513"/>
            <a:ext cx="4038600" cy="1817687"/>
          </a:xfrm>
        </p:spPr>
        <p:txBody>
          <a:bodyPr/>
          <a:lstStyle/>
          <a:p>
            <a:pPr algn="ctr"/>
            <a:r>
              <a:rPr lang="en-US" dirty="0" smtClean="0"/>
              <a:t>Lou-Wheeze (2):  </a:t>
            </a:r>
          </a:p>
          <a:p>
            <a:r>
              <a:rPr lang="en-US" sz="2000" dirty="0" smtClean="0">
                <a:solidFill>
                  <a:schemeClr val="tx1"/>
                </a:solidFill>
              </a:rPr>
              <a:t>Prop with inflatable lungs, one healthy and the other riddled with cancer and emphysema (the two inflate differently, displaying the negative effects of smoking on lungs).</a:t>
            </a:r>
          </a:p>
          <a:p>
            <a:endParaRPr lang="en-US" sz="2000" dirty="0"/>
          </a:p>
          <a:p>
            <a:endParaRPr lang="en-US" sz="2000" dirty="0" smtClean="0"/>
          </a:p>
        </p:txBody>
      </p:sp>
      <p:sp>
        <p:nvSpPr>
          <p:cNvPr id="2" name="Title 1"/>
          <p:cNvSpPr>
            <a:spLocks noGrp="1"/>
          </p:cNvSpPr>
          <p:nvPr>
            <p:ph type="title"/>
          </p:nvPr>
        </p:nvSpPr>
        <p:spPr/>
        <p:txBody>
          <a:bodyPr/>
          <a:lstStyle/>
          <a:p>
            <a:r>
              <a:rPr lang="en-US" dirty="0" smtClean="0"/>
              <a:t>T5                                 T6</a:t>
            </a:r>
            <a:endParaRPr lang="en-US" dirty="0"/>
          </a:p>
        </p:txBody>
      </p:sp>
      <p:pic>
        <p:nvPicPr>
          <p:cNvPr id="7" name="Content Placeholder 6"/>
          <p:cNvPicPr>
            <a:picLocks noGrp="1" noChangeAspect="1"/>
          </p:cNvPicPr>
          <p:nvPr>
            <p:ph sz="quarter" idx="2"/>
          </p:nvPr>
        </p:nvPicPr>
        <p:blipFill rotWithShape="1">
          <a:blip r:embed="rId2" cstate="print">
            <a:extLst>
              <a:ext uri="{28A0092B-C50C-407E-A947-70E740481C1C}">
                <a14:useLocalDpi xmlns:a14="http://schemas.microsoft.com/office/drawing/2010/main" val="0"/>
              </a:ext>
            </a:extLst>
          </a:blip>
          <a:srcRect l="6044" r="7513"/>
          <a:stretch/>
        </p:blipFill>
        <p:spPr>
          <a:xfrm>
            <a:off x="1219200" y="4368030"/>
            <a:ext cx="2438400" cy="1888318"/>
          </a:xfrm>
        </p:spPr>
      </p:pic>
      <p:sp>
        <p:nvSpPr>
          <p:cNvPr id="6" name="Text Placeholder 5"/>
          <p:cNvSpPr>
            <a:spLocks noGrp="1"/>
          </p:cNvSpPr>
          <p:nvPr>
            <p:ph type="body" sz="half" idx="3"/>
          </p:nvPr>
        </p:nvSpPr>
        <p:spPr>
          <a:xfrm>
            <a:off x="4800600" y="1905000"/>
            <a:ext cx="4041775" cy="731520"/>
          </a:xfrm>
        </p:spPr>
        <p:txBody>
          <a:bodyPr/>
          <a:lstStyle/>
          <a:p>
            <a:pPr algn="ctr"/>
            <a:r>
              <a:rPr lang="en-US" dirty="0"/>
              <a:t>Teeth in Tobacco Juice:</a:t>
            </a:r>
          </a:p>
          <a:p>
            <a:endParaRPr lang="en-US" dirty="0"/>
          </a:p>
        </p:txBody>
      </p:sp>
      <p:sp>
        <p:nvSpPr>
          <p:cNvPr id="9" name="Rectangle 8"/>
          <p:cNvSpPr/>
          <p:nvPr/>
        </p:nvSpPr>
        <p:spPr>
          <a:xfrm>
            <a:off x="4773303" y="2362200"/>
            <a:ext cx="3631443" cy="400110"/>
          </a:xfrm>
          <a:prstGeom prst="rect">
            <a:avLst/>
          </a:prstGeom>
        </p:spPr>
        <p:txBody>
          <a:bodyPr wrap="none">
            <a:spAutoFit/>
          </a:bodyPr>
          <a:lstStyle/>
          <a:p>
            <a:pPr lvl="0">
              <a:spcBef>
                <a:spcPct val="20000"/>
              </a:spcBef>
              <a:buClr>
                <a:srgbClr val="4A7CB7"/>
              </a:buClr>
              <a:buSzPct val="85000"/>
            </a:pPr>
            <a:r>
              <a:rPr lang="en-US" sz="2000" b="1" dirty="0">
                <a:solidFill>
                  <a:prstClr val="black"/>
                </a:solidFill>
              </a:rPr>
              <a:t>Fake teeth inside a tar-filled jar.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581400"/>
            <a:ext cx="1938337"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581400"/>
            <a:ext cx="175577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5593" y="1905000"/>
            <a:ext cx="4040188" cy="732974"/>
          </a:xfrm>
        </p:spPr>
        <p:txBody>
          <a:bodyPr/>
          <a:lstStyle/>
          <a:p>
            <a:pPr algn="ctr"/>
            <a:r>
              <a:rPr lang="en-US" dirty="0"/>
              <a:t>Big Cigarette &amp; Ingredients (2): </a:t>
            </a:r>
          </a:p>
          <a:p>
            <a:endParaRPr lang="en-US" dirty="0"/>
          </a:p>
        </p:txBody>
      </p:sp>
      <p:sp>
        <p:nvSpPr>
          <p:cNvPr id="3" name="Text Placeholder 2"/>
          <p:cNvSpPr>
            <a:spLocks noGrp="1"/>
          </p:cNvSpPr>
          <p:nvPr>
            <p:ph type="body" sz="half" idx="3"/>
          </p:nvPr>
        </p:nvSpPr>
        <p:spPr>
          <a:xfrm>
            <a:off x="4800600" y="2362200"/>
            <a:ext cx="4041775" cy="1219200"/>
          </a:xfrm>
        </p:spPr>
        <p:txBody>
          <a:bodyPr/>
          <a:lstStyle/>
          <a:p>
            <a:pPr lvl="0" algn="ctr">
              <a:buClr>
                <a:srgbClr val="4A7CB7"/>
              </a:buClr>
            </a:pPr>
            <a:r>
              <a:rPr lang="en-US" dirty="0">
                <a:solidFill>
                  <a:prstClr val="white"/>
                </a:solidFill>
              </a:rPr>
              <a:t>Pack of Toxic Tar:</a:t>
            </a:r>
          </a:p>
          <a:p>
            <a:pPr lvl="0">
              <a:buClr>
                <a:srgbClr val="4A7CB7"/>
              </a:buClr>
            </a:pPr>
            <a:r>
              <a:rPr lang="en-US" sz="2000" dirty="0">
                <a:solidFill>
                  <a:prstClr val="black"/>
                </a:solidFill>
              </a:rPr>
              <a:t>Cigarette models contain the combined total amount of tar a smoker inhales from just a single pack of cigarettes. </a:t>
            </a:r>
          </a:p>
          <a:p>
            <a:endParaRPr lang="en-US" dirty="0"/>
          </a:p>
        </p:txBody>
      </p:sp>
      <p:sp>
        <p:nvSpPr>
          <p:cNvPr id="4" name="Content Placeholder 3"/>
          <p:cNvSpPr>
            <a:spLocks noGrp="1"/>
          </p:cNvSpPr>
          <p:nvPr>
            <p:ph sz="quarter" idx="2"/>
          </p:nvPr>
        </p:nvSpPr>
        <p:spPr>
          <a:xfrm>
            <a:off x="304863" y="2304583"/>
            <a:ext cx="4041648" cy="3818404"/>
          </a:xfrm>
        </p:spPr>
        <p:txBody>
          <a:bodyPr/>
          <a:lstStyle/>
          <a:p>
            <a:pPr marL="0" lvl="0" indent="0">
              <a:buClr>
                <a:srgbClr val="4A7CB7"/>
              </a:buClr>
              <a:buNone/>
            </a:pPr>
            <a:r>
              <a:rPr lang="en-US" sz="2000" b="1" dirty="0">
                <a:solidFill>
                  <a:prstClr val="black"/>
                </a:solidFill>
              </a:rPr>
              <a:t>Large cardboard cigarette containing some ingredients found in cigarettes.</a:t>
            </a:r>
            <a:endParaRPr lang="en-US" sz="2000" b="1" dirty="0">
              <a:solidFill>
                <a:prstClr val="white"/>
              </a:solidFill>
            </a:endParaRPr>
          </a:p>
          <a:p>
            <a:endParaRPr lang="en-US" dirty="0"/>
          </a:p>
        </p:txBody>
      </p:sp>
      <p:sp>
        <p:nvSpPr>
          <p:cNvPr id="6" name="Title 5"/>
          <p:cNvSpPr>
            <a:spLocks noGrp="1"/>
          </p:cNvSpPr>
          <p:nvPr>
            <p:ph type="title"/>
          </p:nvPr>
        </p:nvSpPr>
        <p:spPr/>
        <p:txBody>
          <a:bodyPr/>
          <a:lstStyle/>
          <a:p>
            <a:r>
              <a:rPr lang="en-US" dirty="0"/>
              <a:t> </a:t>
            </a:r>
            <a:r>
              <a:rPr lang="en-US" dirty="0" smtClean="0"/>
              <a:t>T7                                 T8</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38600"/>
            <a:ext cx="312737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410200" y="4162929"/>
            <a:ext cx="2742259" cy="1835727"/>
          </a:xfrm>
        </p:spPr>
      </p:pic>
    </p:spTree>
    <p:extLst>
      <p:ext uri="{BB962C8B-B14F-4D97-AF65-F5344CB8AC3E}">
        <p14:creationId xmlns:p14="http://schemas.microsoft.com/office/powerpoint/2010/main" val="3424499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2286000"/>
            <a:ext cx="4038600" cy="1676400"/>
          </a:xfrm>
        </p:spPr>
        <p:txBody>
          <a:bodyPr/>
          <a:lstStyle/>
          <a:p>
            <a:pPr algn="ctr"/>
            <a:r>
              <a:rPr lang="en-US" dirty="0" smtClean="0"/>
              <a:t>A Year’s Worth of Tar Jar</a:t>
            </a:r>
            <a:r>
              <a:rPr lang="en-US" dirty="0"/>
              <a:t> </a:t>
            </a:r>
            <a:r>
              <a:rPr lang="en-US" dirty="0" smtClean="0"/>
              <a:t>(2): </a:t>
            </a:r>
          </a:p>
          <a:p>
            <a:r>
              <a:rPr lang="en-US" sz="2000" dirty="0" smtClean="0">
                <a:solidFill>
                  <a:schemeClr val="tx1"/>
                </a:solidFill>
              </a:rPr>
              <a:t>Sealed jars containing the liquid tar that accumulates in the lungs as a consequence of smoking a pack of cigarettes for one year.  </a:t>
            </a:r>
          </a:p>
          <a:p>
            <a:endParaRPr lang="en-US" dirty="0"/>
          </a:p>
          <a:p>
            <a:endParaRPr lang="en-US" dirty="0"/>
          </a:p>
        </p:txBody>
      </p:sp>
      <p:sp>
        <p:nvSpPr>
          <p:cNvPr id="4" name="Title 3"/>
          <p:cNvSpPr>
            <a:spLocks noGrp="1"/>
          </p:cNvSpPr>
          <p:nvPr>
            <p:ph type="title"/>
          </p:nvPr>
        </p:nvSpPr>
        <p:spPr/>
        <p:txBody>
          <a:bodyPr/>
          <a:lstStyle/>
          <a:p>
            <a:r>
              <a:rPr lang="en-US" dirty="0" smtClean="0"/>
              <a:t>T9                                 T10</a:t>
            </a:r>
            <a:endParaRPr lang="en-US" dirty="0"/>
          </a:p>
        </p:txBody>
      </p:sp>
      <p:pic>
        <p:nvPicPr>
          <p:cNvPr id="3" name="Content Placeholder 2"/>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762000" y="3886200"/>
            <a:ext cx="3124200" cy="2091407"/>
          </a:xfrm>
        </p:spPr>
      </p:pic>
      <p:sp>
        <p:nvSpPr>
          <p:cNvPr id="13" name="Text Placeholder 4"/>
          <p:cNvSpPr>
            <a:spLocks noGrp="1"/>
          </p:cNvSpPr>
          <p:nvPr>
            <p:ph type="body" sz="half" idx="3"/>
          </p:nvPr>
        </p:nvSpPr>
        <p:spPr>
          <a:xfrm>
            <a:off x="4953000" y="2438400"/>
            <a:ext cx="4041775" cy="731520"/>
          </a:xfrm>
        </p:spPr>
        <p:txBody>
          <a:bodyPr/>
          <a:lstStyle/>
          <a:p>
            <a:pPr algn="ctr"/>
            <a:r>
              <a:rPr lang="en-US" dirty="0" smtClean="0"/>
              <a:t>Lil’ Ciggies (2): </a:t>
            </a:r>
          </a:p>
          <a:p>
            <a:r>
              <a:rPr lang="en-US" sz="2000" dirty="0" smtClean="0">
                <a:solidFill>
                  <a:schemeClr val="tx1"/>
                </a:solidFill>
              </a:rPr>
              <a:t>Stuffed toy cigarettes.</a:t>
            </a:r>
          </a:p>
          <a:p>
            <a:endParaRPr lang="en-US" sz="2000" dirty="0"/>
          </a:p>
          <a:p>
            <a:endParaRPr lang="en-US" sz="2000" dirty="0"/>
          </a:p>
          <a:p>
            <a:endParaRPr lang="en-US" sz="2000" dirty="0"/>
          </a:p>
        </p:txBody>
      </p:sp>
      <p:pic>
        <p:nvPicPr>
          <p:cNvPr id="14"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181600" y="3962400"/>
            <a:ext cx="3215697" cy="215265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4038600" cy="2362200"/>
          </a:xfrm>
        </p:spPr>
        <p:txBody>
          <a:bodyPr/>
          <a:lstStyle/>
          <a:p>
            <a:pPr algn="ctr"/>
            <a:endParaRPr lang="en-US" sz="2000" dirty="0" smtClean="0"/>
          </a:p>
          <a:p>
            <a:pPr algn="ctr"/>
            <a:endParaRPr lang="en-US" sz="2000" dirty="0"/>
          </a:p>
          <a:p>
            <a:pPr algn="ctr"/>
            <a:endParaRPr lang="en-US" sz="2000" dirty="0"/>
          </a:p>
          <a:p>
            <a:pPr algn="ctr"/>
            <a:r>
              <a:rPr lang="en-US" dirty="0" smtClean="0"/>
              <a:t>Cigarette in Baby Bottle (2):  </a:t>
            </a:r>
          </a:p>
          <a:p>
            <a:r>
              <a:rPr lang="en-US" sz="2000" dirty="0" smtClean="0">
                <a:solidFill>
                  <a:schemeClr val="tx1"/>
                </a:solidFill>
              </a:rPr>
              <a:t>Plastic baby bottle with two cigarettes in fake milk representing the mother’s inability to filter out cigarette ingredients for her baby while pregnant.</a:t>
            </a:r>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T11                                 T12</a:t>
            </a:r>
            <a:endParaRPr lang="en-US" dirty="0"/>
          </a:p>
        </p:txBody>
      </p:sp>
      <p:pic>
        <p:nvPicPr>
          <p:cNvPr id="6" name="Content Placeholder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066800" y="4191000"/>
            <a:ext cx="2818459" cy="1886738"/>
          </a:xfrm>
        </p:spPr>
      </p:pic>
      <p:sp>
        <p:nvSpPr>
          <p:cNvPr id="4" name="Content Placeholder 3"/>
          <p:cNvSpPr>
            <a:spLocks noGrp="1"/>
          </p:cNvSpPr>
          <p:nvPr>
            <p:ph sz="quarter" idx="4"/>
          </p:nvPr>
        </p:nvSpPr>
        <p:spPr>
          <a:xfrm>
            <a:off x="4800600" y="2353395"/>
            <a:ext cx="4038600" cy="3822192"/>
          </a:xfrm>
        </p:spPr>
        <p:txBody>
          <a:bodyPr/>
          <a:lstStyle/>
          <a:p>
            <a:pPr marL="0" lvl="0" indent="0">
              <a:spcBef>
                <a:spcPts val="0"/>
              </a:spcBef>
              <a:buClrTx/>
              <a:buSzTx/>
              <a:buNone/>
            </a:pPr>
            <a:r>
              <a:rPr lang="en-US" sz="2000" b="1" dirty="0" smtClean="0">
                <a:solidFill>
                  <a:prstClr val="black"/>
                </a:solidFill>
              </a:rPr>
              <a:t>A display of cigarette </a:t>
            </a:r>
            <a:r>
              <a:rPr lang="en-US" sz="2000" b="1" dirty="0">
                <a:solidFill>
                  <a:prstClr val="black"/>
                </a:solidFill>
              </a:rPr>
              <a:t>butts, pills, and beer bottle caps suspended in </a:t>
            </a:r>
            <a:r>
              <a:rPr lang="en-US" sz="2000" b="1" dirty="0" smtClean="0">
                <a:solidFill>
                  <a:prstClr val="black"/>
                </a:solidFill>
              </a:rPr>
              <a:t>plastic. This </a:t>
            </a:r>
            <a:r>
              <a:rPr lang="en-US" sz="2000" b="1" dirty="0">
                <a:solidFill>
                  <a:prstClr val="black"/>
                </a:solidFill>
              </a:rPr>
              <a:t>3-D model illustrates how alcohol, tobacco, and other substances can cross the placenta and damage a fetus.</a:t>
            </a:r>
          </a:p>
          <a:p>
            <a:endParaRPr lang="en-US" dirty="0"/>
          </a:p>
        </p:txBody>
      </p:sp>
      <p:sp>
        <p:nvSpPr>
          <p:cNvPr id="7" name="Text Placeholder 6"/>
          <p:cNvSpPr>
            <a:spLocks noGrp="1"/>
          </p:cNvSpPr>
          <p:nvPr>
            <p:ph type="body" sz="half" idx="3"/>
          </p:nvPr>
        </p:nvSpPr>
        <p:spPr>
          <a:xfrm>
            <a:off x="4800600" y="1752600"/>
            <a:ext cx="4041775" cy="731520"/>
          </a:xfrm>
        </p:spPr>
        <p:txBody>
          <a:bodyPr/>
          <a:lstStyle/>
          <a:p>
            <a:pPr algn="ctr"/>
            <a:r>
              <a:rPr lang="en-US" dirty="0"/>
              <a:t>What Mommy </a:t>
            </a:r>
            <a:r>
              <a:rPr lang="en-US" dirty="0" smtClean="0"/>
              <a:t>Does…</a:t>
            </a:r>
          </a:p>
          <a:p>
            <a:pPr algn="ctr"/>
            <a:r>
              <a:rPr lang="en-US" dirty="0" smtClean="0"/>
              <a:t>Baby </a:t>
            </a:r>
            <a:r>
              <a:rPr lang="en-US" dirty="0"/>
              <a:t>Does: </a:t>
            </a:r>
          </a:p>
          <a:p>
            <a:endParaRPr lang="en-US" dirty="0"/>
          </a:p>
        </p:txBody>
      </p:sp>
      <p:pic>
        <p:nvPicPr>
          <p:cNvPr id="9"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390240"/>
            <a:ext cx="2667000" cy="178534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T13                                 T14</a:t>
            </a:r>
            <a:endParaRPr lang="en-US" dirty="0"/>
          </a:p>
        </p:txBody>
      </p:sp>
      <p:sp>
        <p:nvSpPr>
          <p:cNvPr id="10" name="Text Placeholder 9"/>
          <p:cNvSpPr>
            <a:spLocks noGrp="1"/>
          </p:cNvSpPr>
          <p:nvPr>
            <p:ph type="body" sz="half" idx="3"/>
          </p:nvPr>
        </p:nvSpPr>
        <p:spPr/>
        <p:txBody>
          <a:bodyPr/>
          <a:lstStyle/>
          <a:p>
            <a:pPr lvl="0" algn="ctr">
              <a:buClr>
                <a:srgbClr val="4A7CB7"/>
              </a:buClr>
            </a:pPr>
            <a:r>
              <a:rPr lang="en-US" dirty="0">
                <a:solidFill>
                  <a:srgbClr val="FFFFFF"/>
                </a:solidFill>
              </a:rPr>
              <a:t>Spin Smart (2):</a:t>
            </a:r>
          </a:p>
          <a:p>
            <a:endParaRPr lang="en-US" dirty="0"/>
          </a:p>
        </p:txBody>
      </p:sp>
      <p:sp>
        <p:nvSpPr>
          <p:cNvPr id="11" name="Rectangle 10"/>
          <p:cNvSpPr/>
          <p:nvPr/>
        </p:nvSpPr>
        <p:spPr>
          <a:xfrm>
            <a:off x="4526217" y="2438025"/>
            <a:ext cx="4572000" cy="707886"/>
          </a:xfrm>
          <a:prstGeom prst="rect">
            <a:avLst/>
          </a:prstGeom>
        </p:spPr>
        <p:txBody>
          <a:bodyPr>
            <a:spAutoFit/>
          </a:bodyPr>
          <a:lstStyle/>
          <a:p>
            <a:pPr lvl="0">
              <a:spcBef>
                <a:spcPct val="20000"/>
              </a:spcBef>
              <a:buClr>
                <a:srgbClr val="4A7CB7"/>
              </a:buClr>
              <a:buSzPct val="85000"/>
            </a:pPr>
            <a:r>
              <a:rPr lang="en-US" sz="2000" b="1" dirty="0" smtClean="0">
                <a:solidFill>
                  <a:prstClr val="black"/>
                </a:solidFill>
              </a:rPr>
              <a:t>An Educational </a:t>
            </a:r>
            <a:r>
              <a:rPr lang="en-US" sz="2000" b="1" dirty="0">
                <a:solidFill>
                  <a:prstClr val="black"/>
                </a:solidFill>
              </a:rPr>
              <a:t>game about tobacco side effects.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14800"/>
            <a:ext cx="27432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4"/>
          <p:cNvSpPr>
            <a:spLocks noGrp="1"/>
          </p:cNvSpPr>
          <p:nvPr>
            <p:ph type="body" idx="1"/>
          </p:nvPr>
        </p:nvSpPr>
        <p:spPr>
          <a:xfrm>
            <a:off x="301752" y="2255520"/>
            <a:ext cx="4040188" cy="732974"/>
          </a:xfrm>
        </p:spPr>
        <p:txBody>
          <a:bodyPr/>
          <a:lstStyle/>
          <a:p>
            <a:pPr algn="ctr"/>
            <a:r>
              <a:rPr lang="en-US" dirty="0" smtClean="0"/>
              <a:t>Clever Catch Beach </a:t>
            </a:r>
            <a:r>
              <a:rPr lang="en-US" dirty="0"/>
              <a:t>B</a:t>
            </a:r>
            <a:r>
              <a:rPr lang="en-US" dirty="0" smtClean="0"/>
              <a:t>all </a:t>
            </a:r>
            <a:r>
              <a:rPr lang="en-US" dirty="0"/>
              <a:t>T</a:t>
            </a:r>
            <a:r>
              <a:rPr lang="en-US" dirty="0" smtClean="0"/>
              <a:t>obacco </a:t>
            </a:r>
            <a:r>
              <a:rPr lang="en-US" dirty="0"/>
              <a:t>Q</a:t>
            </a:r>
            <a:r>
              <a:rPr lang="en-US" dirty="0" smtClean="0"/>
              <a:t>uestion Game (2):</a:t>
            </a:r>
          </a:p>
          <a:p>
            <a:r>
              <a:rPr lang="en-US" sz="2000" dirty="0" smtClean="0">
                <a:solidFill>
                  <a:schemeClr val="tx1"/>
                </a:solidFill>
              </a:rPr>
              <a:t>Tobacco prevention clever catch provides a fun and engaging way to learn about the harmful effects of smoking.  </a:t>
            </a:r>
            <a:endParaRPr lang="en-US" sz="2000" dirty="0">
              <a:solidFill>
                <a:schemeClr val="tx1"/>
              </a:solidFill>
            </a:endParaRPr>
          </a:p>
        </p:txBody>
      </p:sp>
      <p:pic>
        <p:nvPicPr>
          <p:cNvPr id="3" name="Picture 2"/>
          <p:cNvPicPr>
            <a:picLocks noChangeAspect="1"/>
          </p:cNvPicPr>
          <p:nvPr/>
        </p:nvPicPr>
        <p:blipFill>
          <a:blip r:embed="rId3"/>
          <a:stretch>
            <a:fillRect/>
          </a:stretch>
        </p:blipFill>
        <p:spPr>
          <a:xfrm>
            <a:off x="1017189" y="4145498"/>
            <a:ext cx="2609314" cy="1883827"/>
          </a:xfrm>
          <a:prstGeom prst="rect">
            <a:avLst/>
          </a:prstGeom>
        </p:spPr>
      </p:pic>
    </p:spTree>
    <p:extLst>
      <p:ext uri="{BB962C8B-B14F-4D97-AF65-F5344CB8AC3E}">
        <p14:creationId xmlns:p14="http://schemas.microsoft.com/office/powerpoint/2010/main" val="2200839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T15                                 T16</a:t>
            </a:r>
            <a:endParaRPr lang="en-US" dirty="0"/>
          </a:p>
        </p:txBody>
      </p:sp>
      <p:sp>
        <p:nvSpPr>
          <p:cNvPr id="6" name="Text Placeholder 5"/>
          <p:cNvSpPr>
            <a:spLocks noGrp="1"/>
          </p:cNvSpPr>
          <p:nvPr>
            <p:ph type="body" idx="1"/>
          </p:nvPr>
        </p:nvSpPr>
        <p:spPr>
          <a:xfrm>
            <a:off x="304800" y="1752600"/>
            <a:ext cx="4040188" cy="732974"/>
          </a:xfrm>
        </p:spPr>
        <p:txBody>
          <a:bodyPr/>
          <a:lstStyle/>
          <a:p>
            <a:pPr algn="ctr"/>
            <a:r>
              <a:rPr lang="en-US" dirty="0"/>
              <a:t>Puffing Poison Tank:  A Secondhand Smoke Trap:</a:t>
            </a:r>
          </a:p>
          <a:p>
            <a:endParaRPr lang="en-US" dirty="0"/>
          </a:p>
        </p:txBody>
      </p:sp>
      <p:sp>
        <p:nvSpPr>
          <p:cNvPr id="7" name="Rectangle 6"/>
          <p:cNvSpPr/>
          <p:nvPr/>
        </p:nvSpPr>
        <p:spPr>
          <a:xfrm>
            <a:off x="228600" y="2385129"/>
            <a:ext cx="4572000" cy="707886"/>
          </a:xfrm>
          <a:prstGeom prst="rect">
            <a:avLst/>
          </a:prstGeom>
        </p:spPr>
        <p:txBody>
          <a:bodyPr>
            <a:spAutoFit/>
          </a:bodyPr>
          <a:lstStyle/>
          <a:p>
            <a:pPr lvl="0">
              <a:spcBef>
                <a:spcPct val="20000"/>
              </a:spcBef>
              <a:buClr>
                <a:srgbClr val="4A7CB7"/>
              </a:buClr>
              <a:buSzPct val="85000"/>
            </a:pPr>
            <a:r>
              <a:rPr lang="en-US" sz="2000" b="1" dirty="0">
                <a:solidFill>
                  <a:prstClr val="black"/>
                </a:solidFill>
              </a:rPr>
              <a:t>Can be used to raise awareness of the dangers of secondhand smoke.</a:t>
            </a:r>
          </a:p>
        </p:txBody>
      </p:sp>
      <p:pic>
        <p:nvPicPr>
          <p:cNvPr id="9" name="Content Placeholder 9"/>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61999" y="3886200"/>
            <a:ext cx="2980156" cy="1994955"/>
          </a:xfrm>
        </p:spPr>
      </p:pic>
      <p:sp>
        <p:nvSpPr>
          <p:cNvPr id="8" name="Content Placeholder 7"/>
          <p:cNvSpPr>
            <a:spLocks noGrp="1"/>
          </p:cNvSpPr>
          <p:nvPr>
            <p:ph sz="quarter" idx="4"/>
          </p:nvPr>
        </p:nvSpPr>
        <p:spPr/>
        <p:txBody>
          <a:bodyPr/>
          <a:lstStyle/>
          <a:p>
            <a:pPr marL="0" lvl="0" indent="0">
              <a:buNone/>
            </a:pPr>
            <a:r>
              <a:rPr lang="en-US" sz="2000" b="1" dirty="0">
                <a:solidFill>
                  <a:prstClr val="black"/>
                </a:solidFill>
              </a:rPr>
              <a:t>Anti-tobacco message reminding kids that smoking is never a good idea.</a:t>
            </a:r>
          </a:p>
          <a:p>
            <a:endParaRPr lang="en-US" dirty="0"/>
          </a:p>
        </p:txBody>
      </p:sp>
      <p:sp>
        <p:nvSpPr>
          <p:cNvPr id="11" name="Text Placeholder 5"/>
          <p:cNvSpPr>
            <a:spLocks noGrp="1"/>
          </p:cNvSpPr>
          <p:nvPr>
            <p:ph type="body" sz="half" idx="3"/>
          </p:nvPr>
        </p:nvSpPr>
        <p:spPr>
          <a:xfrm>
            <a:off x="4800600" y="1752600"/>
            <a:ext cx="4041775" cy="731838"/>
          </a:xfrm>
        </p:spPr>
        <p:txBody>
          <a:bodyPr/>
          <a:lstStyle/>
          <a:p>
            <a:pPr algn="ctr"/>
            <a:r>
              <a:rPr lang="en-US" dirty="0"/>
              <a:t>Why Animals Don’t Smoke Poster: </a:t>
            </a:r>
          </a:p>
          <a:p>
            <a:endParaRPr lang="en-US" dirty="0"/>
          </a:p>
        </p:txBody>
      </p:sp>
      <p:pic>
        <p:nvPicPr>
          <p:cNvPr id="3" name="Picture 2"/>
          <p:cNvPicPr>
            <a:picLocks noChangeAspect="1"/>
          </p:cNvPicPr>
          <p:nvPr/>
        </p:nvPicPr>
        <p:blipFill>
          <a:blip r:embed="rId3"/>
          <a:stretch>
            <a:fillRect/>
          </a:stretch>
        </p:blipFill>
        <p:spPr>
          <a:xfrm>
            <a:off x="5562600" y="3352800"/>
            <a:ext cx="2243549" cy="283932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5">
      <a:dk1>
        <a:sysClr val="windowText" lastClr="000000"/>
      </a:dk1>
      <a:lt1>
        <a:sysClr val="window" lastClr="FFFFFF"/>
      </a:lt1>
      <a:dk2>
        <a:srgbClr val="1F497D"/>
      </a:dk2>
      <a:lt2>
        <a:srgbClr val="EEECE1"/>
      </a:lt2>
      <a:accent1>
        <a:srgbClr val="4A7CB7"/>
      </a:accent1>
      <a:accent2>
        <a:srgbClr val="C0504D"/>
      </a:accent2>
      <a:accent3>
        <a:srgbClr val="6565FF"/>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7A42B20FB0A5419F2ECFBF1692E391" ma:contentTypeVersion="6" ma:contentTypeDescription="Create a new document." ma:contentTypeScope="" ma:versionID="7805ec381a9e5118acc26a4d979ab0de">
  <xsd:schema xmlns:xsd="http://www.w3.org/2001/XMLSchema" xmlns:xs="http://www.w3.org/2001/XMLSchema" xmlns:p="http://schemas.microsoft.com/office/2006/metadata/properties" xmlns:ns1="http://schemas.microsoft.com/sharepoint/v3" xmlns:ns2="3d1991c6-2b8f-49e6-9707-6d255dbcdb52" xmlns:ns3="fb5efbfa-eb80-4141-a14d-55d8a970f1ae" targetNamespace="http://schemas.microsoft.com/office/2006/metadata/properties" ma:root="true" ma:fieldsID="805d9f5d402983856aaea4c6dada99e9" ns1:_="" ns2:_="" ns3:_="">
    <xsd:import namespace="http://schemas.microsoft.com/sharepoint/v3"/>
    <xsd:import namespace="3d1991c6-2b8f-49e6-9707-6d255dbcdb52"/>
    <xsd:import namespace="fb5efbfa-eb80-4141-a14d-55d8a970f1ae"/>
    <xsd:element name="properties">
      <xsd:complexType>
        <xsd:sequence>
          <xsd:element name="documentManagement">
            <xsd:complexType>
              <xsd:all>
                <xsd:element ref="ns2:Category" minOccurs="0"/>
                <xsd:element ref="ns2:Subcategory" minOccurs="0"/>
                <xsd:element ref="ns2:Date"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1991c6-2b8f-49e6-9707-6d255dbcdb52" elementFormDefault="qualified">
    <xsd:import namespace="http://schemas.microsoft.com/office/2006/documentManagement/types"/>
    <xsd:import namespace="http://schemas.microsoft.com/office/infopath/2007/PartnerControls"/>
    <xsd:element name="Category" ma:index="2" nillable="true" ma:displayName="Category" ma:internalName="Category">
      <xsd:simpleType>
        <xsd:restriction base="dms:Text">
          <xsd:maxLength value="255"/>
        </xsd:restriction>
      </xsd:simpleType>
    </xsd:element>
    <xsd:element name="Subcategory" ma:index="3" nillable="true" ma:displayName="Subcategory" ma:internalName="Subcategory">
      <xsd:simpleType>
        <xsd:restriction base="dms:Text">
          <xsd:maxLength value="255"/>
        </xsd:restriction>
      </xsd:simpleType>
    </xsd:element>
    <xsd:element name="Date" ma:index="4"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b5efbfa-eb80-4141-a14d-55d8a970f1ae"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3d1991c6-2b8f-49e6-9707-6d255dbcdb52" xsi:nil="true"/>
    <Subcategory xmlns="3d1991c6-2b8f-49e6-9707-6d255dbcdb52" xsi:nil="true"/>
    <PublishingExpirationDate xmlns="http://schemas.microsoft.com/sharepoint/v3" xsi:nil="true"/>
    <PublishingStartDate xmlns="http://schemas.microsoft.com/sharepoint/v3" xsi:nil="true"/>
    <Category xmlns="3d1991c6-2b8f-49e6-9707-6d255dbcdb52" xsi:nil="true"/>
  </documentManagement>
</p:properties>
</file>

<file path=customXml/itemProps1.xml><?xml version="1.0" encoding="utf-8"?>
<ds:datastoreItem xmlns:ds="http://schemas.openxmlformats.org/officeDocument/2006/customXml" ds:itemID="{7BB9FF3A-5FEF-4D73-B320-E29C71F2AB50}"/>
</file>

<file path=customXml/itemProps2.xml><?xml version="1.0" encoding="utf-8"?>
<ds:datastoreItem xmlns:ds="http://schemas.openxmlformats.org/officeDocument/2006/customXml" ds:itemID="{F1B4D821-5291-42AF-AD5D-AD149F262508}"/>
</file>

<file path=customXml/itemProps3.xml><?xml version="1.0" encoding="utf-8"?>
<ds:datastoreItem xmlns:ds="http://schemas.openxmlformats.org/officeDocument/2006/customXml" ds:itemID="{C8C3FC30-7DDE-49A2-B499-52EF7A59D398}"/>
</file>

<file path=docProps/app.xml><?xml version="1.0" encoding="utf-8"?>
<Properties xmlns="http://schemas.openxmlformats.org/officeDocument/2006/extended-properties" xmlns:vt="http://schemas.openxmlformats.org/officeDocument/2006/docPropsVTypes">
  <Template>Civic</Template>
  <TotalTime>1491</TotalTime>
  <Words>544</Words>
  <Application>Microsoft Office PowerPoint</Application>
  <PresentationFormat>On-screen Show (4:3)</PresentationFormat>
  <Paragraphs>59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Franklin Gothic Book</vt:lpstr>
      <vt:lpstr>Perpetua</vt:lpstr>
      <vt:lpstr>Wingdings</vt:lpstr>
      <vt:lpstr>Wingdings 2</vt:lpstr>
      <vt:lpstr>Civic</vt:lpstr>
      <vt:lpstr>Tobacco Prop Lending Library,  Kane County Health Department</vt:lpstr>
      <vt:lpstr>               T1      T2                                </vt:lpstr>
      <vt:lpstr>T3                                 T4</vt:lpstr>
      <vt:lpstr>T5                                 T6</vt:lpstr>
      <vt:lpstr> T7                                 T8</vt:lpstr>
      <vt:lpstr>T9                                 T10</vt:lpstr>
      <vt:lpstr>T11                                 T12</vt:lpstr>
      <vt:lpstr>T13                                 T14</vt:lpstr>
      <vt:lpstr>T15                                 T16</vt:lpstr>
      <vt:lpstr>  T17    T18</vt:lpstr>
      <vt:lpstr> T19</vt:lpstr>
      <vt:lpstr>PowerPoint Presentation</vt:lpstr>
    </vt:vector>
  </TitlesOfParts>
  <Company>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Prop Lending Library, Kane County Health Department</dc:title>
  <dc:creator>user</dc:creator>
  <cp:lastModifiedBy>Klatt, Holly</cp:lastModifiedBy>
  <cp:revision>130</cp:revision>
  <cp:lastPrinted>2013-08-13T13:56:06Z</cp:lastPrinted>
  <dcterms:created xsi:type="dcterms:W3CDTF">2012-01-10T15:41:12Z</dcterms:created>
  <dcterms:modified xsi:type="dcterms:W3CDTF">2020-03-06T20:10:25Z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0x010100447A42B20FB0A5419F2ECFBF1692E391</vt:lpwstr>
  </property>
</Properties>
</file>